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086" r:id="rId1"/>
  </p:sldMasterIdLst>
  <p:notesMasterIdLst>
    <p:notesMasterId r:id="rId12"/>
  </p:notesMasterIdLst>
  <p:handoutMasterIdLst>
    <p:handoutMasterId r:id="rId13"/>
  </p:handoutMasterIdLst>
  <p:sldIdLst>
    <p:sldId id="304" r:id="rId2"/>
    <p:sldId id="323" r:id="rId3"/>
    <p:sldId id="306" r:id="rId4"/>
    <p:sldId id="307" r:id="rId5"/>
    <p:sldId id="325" r:id="rId6"/>
    <p:sldId id="327" r:id="rId7"/>
    <p:sldId id="326" r:id="rId8"/>
    <p:sldId id="324" r:id="rId9"/>
    <p:sldId id="329" r:id="rId10"/>
    <p:sldId id="316" r:id="rId1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3AA9"/>
    <a:srgbClr val="DEA900"/>
    <a:srgbClr val="990000"/>
    <a:srgbClr val="00A7E2"/>
    <a:srgbClr val="EEB500"/>
    <a:srgbClr val="FFCC66"/>
    <a:srgbClr val="C40000"/>
    <a:srgbClr val="EAB2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70" d="100"/>
          <a:sy n="70" d="100"/>
        </p:scale>
        <p:origin x="-51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75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2028" y="-108"/>
      </p:cViewPr>
      <p:guideLst>
        <p:guide orient="horz" pos="3024"/>
        <p:guide pos="23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6767" tIns="48384" rIns="96767" bIns="483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6767" tIns="48384" rIns="96767" bIns="483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E81C4C1-8E18-4D94-ACA0-0BD311BC4BFE}" type="datetimeFigureOut">
              <a:rPr lang="en-US"/>
              <a:pPr>
                <a:defRPr/>
              </a:pPr>
              <a:t>5/21/2013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8600"/>
            <a:ext cx="3170238" cy="481013"/>
          </a:xfrm>
          <a:prstGeom prst="rect">
            <a:avLst/>
          </a:prstGeom>
        </p:spPr>
        <p:txBody>
          <a:bodyPr vert="horz" lIns="96767" tIns="48384" rIns="96767" bIns="483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18600"/>
            <a:ext cx="3170238" cy="481013"/>
          </a:xfrm>
          <a:prstGeom prst="rect">
            <a:avLst/>
          </a:prstGeom>
        </p:spPr>
        <p:txBody>
          <a:bodyPr vert="horz" lIns="96767" tIns="48384" rIns="96767" bIns="483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C574F07-01E5-4DE1-B881-2FD55CFC2C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767" tIns="48384" rIns="96767" bIns="48384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0250" y="4559300"/>
            <a:ext cx="5854700" cy="4322763"/>
          </a:xfrm>
          <a:prstGeom prst="rect">
            <a:avLst/>
          </a:prstGeom>
        </p:spPr>
        <p:txBody>
          <a:bodyPr vert="horz" lIns="96767" tIns="48384" rIns="96767" bIns="48384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18600"/>
            <a:ext cx="3170238" cy="481013"/>
          </a:xfrm>
          <a:prstGeom prst="rect">
            <a:avLst/>
          </a:prstGeom>
        </p:spPr>
        <p:txBody>
          <a:bodyPr vert="horz" lIns="96767" tIns="48384" rIns="96767" bIns="483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9700A80-84F6-4AD3-906C-C9B4DB955C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0F676D7D-9D7C-43AB-A5D5-6DF6DA939BD0}" type="slidenum">
              <a:rPr lang="en-US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AA614FFD-A58F-4E2A-8473-16C4C6CCC9F4}" type="datetimeFigureOut">
              <a:rPr lang="en-US" smtClean="0"/>
              <a:pPr>
                <a:defRPr/>
              </a:pPr>
              <a:t>5/21/2013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42BCA905-1D5F-46C8-8FC7-6482160628B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C915C7-8F7E-406A-A1F6-582675FB39A9}" type="datetimeFigureOut">
              <a:rPr lang="en-US" smtClean="0"/>
              <a:pPr>
                <a:defRPr/>
              </a:pPr>
              <a:t>5/21/2013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Project &amp; Structured Finance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532F06-5DE3-4765-8C92-5A7A73A97FF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6A802B-D030-494A-952C-FF694569089A}" type="datetimeFigureOut">
              <a:rPr lang="en-US" smtClean="0"/>
              <a:pPr>
                <a:defRPr/>
              </a:pPr>
              <a:t>5/21/2013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Project &amp; Structured Finance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CE7A76-06F0-4C59-99A9-B823CA2DC4E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32" y="228600"/>
            <a:ext cx="8015287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 b="0">
                <a:solidFill>
                  <a:srgbClr val="C00000"/>
                </a:solidFill>
              </a:defRPr>
            </a:lvl1pPr>
          </a:lstStyle>
          <a:p>
            <a:pPr>
              <a:defRPr/>
            </a:pPr>
            <a:r>
              <a:rPr lang="en-US"/>
              <a:t>Project &amp; Structured Finance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F5DA4D64-FFE0-4A93-A88E-B90D4540D2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32" y="228600"/>
            <a:ext cx="8015287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 b="0">
                <a:solidFill>
                  <a:srgbClr val="C00000"/>
                </a:solidFill>
              </a:defRPr>
            </a:lvl1pPr>
          </a:lstStyle>
          <a:p>
            <a:pPr>
              <a:defRPr/>
            </a:pPr>
            <a:r>
              <a:rPr lang="en-US"/>
              <a:t>Project &amp; Structured Finance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D62044E3-F179-441B-88A8-1C69FDAB7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32" y="228600"/>
            <a:ext cx="8015287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 b="0">
                <a:solidFill>
                  <a:srgbClr val="C00000"/>
                </a:solidFill>
              </a:defRPr>
            </a:lvl1pPr>
          </a:lstStyle>
          <a:p>
            <a:pPr>
              <a:defRPr/>
            </a:pPr>
            <a:r>
              <a:rPr lang="en-US"/>
              <a:t>Project &amp; Structured Finance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5ED3EC2B-E6EF-42FE-BFB1-F6451DABA9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32" y="228600"/>
            <a:ext cx="8015287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 b="0">
                <a:solidFill>
                  <a:srgbClr val="C00000"/>
                </a:solidFill>
              </a:defRPr>
            </a:lvl1pPr>
          </a:lstStyle>
          <a:p>
            <a:pPr>
              <a:defRPr/>
            </a:pPr>
            <a:r>
              <a:rPr lang="en-US"/>
              <a:t>Project &amp; Structured Finance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C0E578F4-C557-4D83-9C21-5CAE54687D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32" y="228600"/>
            <a:ext cx="8015287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 b="0">
                <a:solidFill>
                  <a:srgbClr val="C00000"/>
                </a:solidFill>
              </a:defRPr>
            </a:lvl1pPr>
          </a:lstStyle>
          <a:p>
            <a:pPr>
              <a:defRPr/>
            </a:pPr>
            <a:r>
              <a:rPr lang="en-US"/>
              <a:t>Project &amp; Structured Finance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994A0A72-77D6-48A2-A72D-9F553DC1EC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32" y="228600"/>
            <a:ext cx="8015287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 b="0">
                <a:solidFill>
                  <a:srgbClr val="C00000"/>
                </a:solidFill>
              </a:defRPr>
            </a:lvl1pPr>
          </a:lstStyle>
          <a:p>
            <a:pPr>
              <a:defRPr/>
            </a:pPr>
            <a:r>
              <a:rPr lang="en-US"/>
              <a:t>Project &amp; Structured Finance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D979B01F-61F3-46C5-96B4-D5E191DFE8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0CCFEB57-6295-4CF5-ABFD-E47591E7437F}" type="datetimeFigureOut">
              <a:rPr lang="en-US" smtClean="0"/>
              <a:pPr>
                <a:defRPr/>
              </a:pPr>
              <a:t>5/21/2013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24132E84-3026-4A30-9FAF-7D932DB3C64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r>
              <a:rPr lang="en-US" smtClean="0"/>
              <a:t>Project &amp; Structured Finance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4143E927-5D40-456D-AE96-E30ED6FC520B}" type="datetimeFigureOut">
              <a:rPr lang="en-US" smtClean="0"/>
              <a:pPr>
                <a:defRPr/>
              </a:pPr>
              <a:t>5/21/2013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r>
              <a:rPr lang="en-US" smtClean="0"/>
              <a:t>Project &amp; Structured Finance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37D7E84D-7897-4E40-85E6-6C90D00C82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468D4E-52F7-4FF2-9108-9255B272B41F}" type="datetimeFigureOut">
              <a:rPr lang="en-US" smtClean="0"/>
              <a:pPr>
                <a:defRPr/>
              </a:pPr>
              <a:t>5/21/2013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Project &amp; Structured Finance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3EE0A7-179F-427C-8CDA-8DEF1F3530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D78032-01CB-4880-AED9-9A0B0A107E5B}" type="datetimeFigureOut">
              <a:rPr lang="en-US" smtClean="0"/>
              <a:pPr>
                <a:defRPr/>
              </a:pPr>
              <a:t>5/21/2013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Project &amp; Structured Finance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88AD09-C1B2-41B9-B4AD-844D8D75FB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CD2A013E-28A9-48A4-AFFC-50C1072B959E}" type="datetimeFigureOut">
              <a:rPr lang="en-US" smtClean="0"/>
              <a:pPr>
                <a:defRPr/>
              </a:pPr>
              <a:t>5/21/2013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A6A9ECA8-B445-4B36-90FF-3627D21B57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r>
              <a:rPr lang="en-US" smtClean="0"/>
              <a:t>Project &amp; Structured Finance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64BA41-3F84-4757-BCC5-644B80302B1B}" type="datetimeFigureOut">
              <a:rPr lang="en-US" smtClean="0"/>
              <a:pPr>
                <a:defRPr/>
              </a:pPr>
              <a:t>5/21/2013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Project &amp; Structured Finance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D7F079-06A2-4316-AD33-AE22B82D6C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66261AAA-CE21-46C2-8F4B-1D65A069873C}" type="datetimeFigureOut">
              <a:rPr lang="en-US" smtClean="0"/>
              <a:pPr>
                <a:defRPr/>
              </a:pPr>
              <a:t>5/21/2013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0F13750D-0722-404F-B034-85965D5E5F7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r>
              <a:rPr lang="en-US" smtClean="0"/>
              <a:t>Project &amp; Structured Finance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0886F0B8-7F2F-493E-BB25-72BCABBC30E0}" type="datetimeFigureOut">
              <a:rPr lang="en-US" smtClean="0"/>
              <a:pPr>
                <a:defRPr/>
              </a:pPr>
              <a:t>5/21/2013</a:t>
            </a:fld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FA1D1BA2-8177-433C-A06C-599F80F0EE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r>
              <a:rPr lang="en-US" smtClean="0"/>
              <a:t>Project &amp; Structured Finance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BEF0F8D-FEBC-43B4-B408-1E2C57E6BFD5}" type="datetimeFigureOut">
              <a:rPr lang="en-US" smtClean="0"/>
              <a:pPr>
                <a:defRPr/>
              </a:pPr>
              <a:t>5/21/2013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Project &amp; Structured Finance</a:t>
            </a: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5CB888A-F026-4F99-81C0-3F7C129817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7" r:id="rId1"/>
    <p:sldLayoutId id="2147485088" r:id="rId2"/>
    <p:sldLayoutId id="2147485089" r:id="rId3"/>
    <p:sldLayoutId id="2147485090" r:id="rId4"/>
    <p:sldLayoutId id="2147485091" r:id="rId5"/>
    <p:sldLayoutId id="2147485092" r:id="rId6"/>
    <p:sldLayoutId id="2147485093" r:id="rId7"/>
    <p:sldLayoutId id="2147485094" r:id="rId8"/>
    <p:sldLayoutId id="2147485095" r:id="rId9"/>
    <p:sldLayoutId id="2147485096" r:id="rId10"/>
    <p:sldLayoutId id="2147485097" r:id="rId11"/>
    <p:sldLayoutId id="2147485042" r:id="rId12"/>
    <p:sldLayoutId id="2147485043" r:id="rId13"/>
    <p:sldLayoutId id="2147485044" r:id="rId14"/>
    <p:sldLayoutId id="2147485045" r:id="rId15"/>
    <p:sldLayoutId id="2147485046" r:id="rId16"/>
    <p:sldLayoutId id="2147485047" r:id="rId17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bp.org.pk/bpd/2005/C23.htm" TargetMode="External"/><Relationship Id="rId2" Type="http://schemas.openxmlformats.org/officeDocument/2006/relationships/hyperlink" Target="http://www.sbp.org.pk/bpd/2003/C25.ht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857356" y="1928802"/>
            <a:ext cx="7102195" cy="171451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sz="4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Infrastructure Project </a:t>
            </a:r>
            <a:r>
              <a:rPr sz="4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Finance</a:t>
            </a:r>
            <a:endParaRPr sz="4000" i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8"/>
          <p:cNvSpPr txBox="1">
            <a:spLocks noChangeArrowheads="1"/>
          </p:cNvSpPr>
          <p:nvPr/>
        </p:nvSpPr>
        <p:spPr bwMode="auto">
          <a:xfrm>
            <a:off x="1071563" y="5949950"/>
            <a:ext cx="66294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marL="0" indent="0" algn="ctr">
              <a:buFont typeface="Wingdings" pitchFamily="2" charset="2"/>
              <a:buNone/>
              <a:defRPr b="1">
                <a:solidFill>
                  <a:schemeClr val="accent2"/>
                </a:solidFill>
              </a:defRPr>
            </a:lvl1pPr>
          </a:lstStyle>
          <a:p>
            <a:pPr>
              <a:spcBef>
                <a:spcPct val="20000"/>
              </a:spcBef>
              <a:buClr>
                <a:srgbClr val="8E58B6"/>
              </a:buClr>
              <a:buSzPct val="80000"/>
              <a:defRPr/>
            </a:pPr>
            <a:endParaRPr lang="en-US" sz="2400" b="0" kern="0" dirty="0" smtClean="0">
              <a:solidFill>
                <a:schemeClr val="tx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/>
            </a:endParaRPr>
          </a:p>
        </p:txBody>
      </p:sp>
      <p:sp>
        <p:nvSpPr>
          <p:cNvPr id="6" name="Rectangle 8"/>
          <p:cNvSpPr txBox="1">
            <a:spLocks noChangeArrowheads="1"/>
          </p:cNvSpPr>
          <p:nvPr/>
        </p:nvSpPr>
        <p:spPr bwMode="auto">
          <a:xfrm>
            <a:off x="44450" y="4529138"/>
            <a:ext cx="9072563" cy="9874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normAutofit/>
          </a:bodyPr>
          <a:lstStyle>
            <a:lvl1pPr marL="0" indent="0" algn="ctr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 2" pitchFamily="18" charset="2"/>
              <a:buNone/>
              <a:defRPr sz="22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B37732"/>
              </a:buClr>
              <a:buSzPct val="85000"/>
              <a:buFont typeface="Wingdings 2" pitchFamily="18" charset="2"/>
              <a:buNone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None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None/>
              <a:defRPr kumimoji="0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endParaRPr lang="en-US" sz="2800" b="1" dirty="0" smtClean="0">
              <a:solidFill>
                <a:srgbClr val="C00000"/>
              </a:solidFill>
              <a:latin typeface="Baskerville Old Face" pitchFamily="18" charset="0"/>
            </a:endParaRPr>
          </a:p>
        </p:txBody>
      </p:sp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7686" y="785794"/>
            <a:ext cx="1296144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143108" y="4786322"/>
            <a:ext cx="6500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</a:rPr>
              <a:t>Infrastructure, Housing &amp; SME Finance Department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571744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Thank You</a:t>
            </a:r>
            <a:endParaRPr lang="en-US" sz="4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24132E84-3026-4A30-9FAF-7D932DB3C64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349208"/>
          </a:xfrm>
        </p:spPr>
        <p:txBody>
          <a:bodyPr/>
          <a:lstStyle/>
          <a:p>
            <a:r>
              <a:rPr lang="en-US" dirty="0" smtClean="0"/>
              <a:t>Revision in Guidelines</a:t>
            </a:r>
          </a:p>
          <a:p>
            <a:r>
              <a:rPr lang="en-US" dirty="0" smtClean="0"/>
              <a:t>Infrastructure Finance Task Force</a:t>
            </a:r>
          </a:p>
          <a:p>
            <a:r>
              <a:rPr lang="en-US" dirty="0" smtClean="0"/>
              <a:t>Facilitation in establishment of IDFI</a:t>
            </a:r>
          </a:p>
          <a:p>
            <a:r>
              <a:rPr lang="en-US" dirty="0" smtClean="0"/>
              <a:t>Capacity Building</a:t>
            </a:r>
          </a:p>
          <a:p>
            <a:r>
              <a:rPr lang="en-US" dirty="0" smtClean="0"/>
              <a:t>Consultative Group</a:t>
            </a:r>
          </a:p>
          <a:p>
            <a:r>
              <a:rPr lang="en-US" dirty="0" smtClean="0"/>
              <a:t>Infrastructure Finance Review</a:t>
            </a:r>
          </a:p>
          <a:p>
            <a:r>
              <a:rPr lang="en-US" dirty="0" smtClean="0"/>
              <a:t>Development Finance Review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24132E84-3026-4A30-9FAF-7D932DB3C64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Project &amp; Structured Finance</a:t>
            </a:r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563563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b="1" cap="none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Infrastructure Financing – SBP Efforts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467600" cy="654032"/>
          </a:xfrm>
        </p:spPr>
        <p:txBody>
          <a:bodyPr vert="horz" anchor="ctr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cap="none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SBP Guidelines/Regulatory Framework -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980728"/>
            <a:ext cx="8482042" cy="5544616"/>
          </a:xfrm>
        </p:spPr>
        <p:txBody>
          <a:bodyPr>
            <a:normAutofit/>
          </a:bodyPr>
          <a:lstStyle/>
          <a:p>
            <a:pPr algn="just"/>
            <a:r>
              <a:rPr lang="en-US" sz="1600" dirty="0" smtClean="0">
                <a:latin typeface="+mj-lt"/>
              </a:rPr>
              <a:t>Relaxation in Prudential Regulations for Infrastructure Project Financing (IPF) vide BPD Circular No.25 dated July 04, 2003 (</a:t>
            </a:r>
            <a:r>
              <a:rPr lang="en-US" sz="1600" dirty="0" smtClean="0">
                <a:latin typeface="+mj-lt"/>
                <a:hlinkClick r:id="rId2"/>
              </a:rPr>
              <a:t>http://www.sbp.org.pk/bpd/2003/C25.htm</a:t>
            </a:r>
            <a:r>
              <a:rPr lang="en-US" sz="1600" dirty="0" smtClean="0">
                <a:latin typeface="+mj-lt"/>
              </a:rPr>
              <a:t>).</a:t>
            </a:r>
          </a:p>
          <a:p>
            <a:pPr marL="519113" lvl="1" indent="-236538" algn="just"/>
            <a:r>
              <a:rPr lang="en-US" sz="1600" dirty="0" smtClean="0">
                <a:latin typeface="+mj-lt"/>
              </a:rPr>
              <a:t>Debt equity relaxed to 80:20 for the Infrastructure projects</a:t>
            </a:r>
          </a:p>
          <a:p>
            <a:pPr marL="519113" lvl="1" indent="-236538" algn="just"/>
            <a:r>
              <a:rPr lang="en-US" sz="1600" dirty="0" smtClean="0">
                <a:latin typeface="+mj-lt"/>
              </a:rPr>
              <a:t>“Concession Agreement/License/Right of Way” issued by Government accepted as a collateral </a:t>
            </a:r>
          </a:p>
          <a:p>
            <a:pPr algn="just"/>
            <a:r>
              <a:rPr lang="en-US" sz="1600" dirty="0" smtClean="0">
                <a:latin typeface="+mj-lt"/>
              </a:rPr>
              <a:t>Guidelines For Infrastructure Project Financing (IPF) shared for consultation purposes vide BPD Circular No.25 of July 23, 2005 (</a:t>
            </a:r>
            <a:r>
              <a:rPr lang="en-US" sz="1600" dirty="0" smtClean="0">
                <a:latin typeface="+mj-lt"/>
                <a:hlinkClick r:id="rId3"/>
              </a:rPr>
              <a:t>http://www.sbp.org.pk/bpd/2005/C23.htm</a:t>
            </a:r>
            <a:r>
              <a:rPr lang="en-US" sz="1600" dirty="0" smtClean="0">
                <a:latin typeface="+mj-lt"/>
              </a:rPr>
              <a:t>)</a:t>
            </a:r>
          </a:p>
          <a:p>
            <a:pPr algn="just"/>
            <a:r>
              <a:rPr lang="en-US" sz="1600" dirty="0" smtClean="0">
                <a:latin typeface="+mj-lt"/>
              </a:rPr>
              <a:t>Updated IPF Guidelines in August 31, 2010 vide No. IHFD/11 /191/ 2010. The salient features of the revised guidelines:-</a:t>
            </a:r>
          </a:p>
          <a:p>
            <a:pPr marL="519113" lvl="2" indent="-236538" algn="just"/>
            <a:r>
              <a:rPr lang="en-US" sz="1600" dirty="0" smtClean="0">
                <a:latin typeface="+mj-lt"/>
              </a:rPr>
              <a:t>Includes the requirement for establishing a mechanism for generating feasibility reports and assessing risk mitigation means in the development, construction, start-up and operation stages of the project.</a:t>
            </a:r>
          </a:p>
          <a:p>
            <a:pPr marL="519113" lvl="2" indent="-236538" algn="just"/>
            <a:r>
              <a:rPr lang="en-US" sz="1600" dirty="0" smtClean="0">
                <a:latin typeface="+mj-lt"/>
              </a:rPr>
              <a:t>Banks and DFIs to establish a proper process for the continuous monitoring of project implementation to ensure proper utilization of the credit  while relevant bank accounts will be subject to audit by the SBP. </a:t>
            </a:r>
          </a:p>
          <a:p>
            <a:pPr marL="519113" lvl="2" indent="-236538" algn="just"/>
            <a:r>
              <a:rPr lang="en-US" sz="1600" dirty="0" smtClean="0">
                <a:latin typeface="+mj-lt"/>
              </a:rPr>
              <a:t>Banks and DFIs encouraged to accept Concession Agreement/</a:t>
            </a:r>
            <a:r>
              <a:rPr lang="en-US" sz="1600" dirty="0" err="1" smtClean="0">
                <a:latin typeface="+mj-lt"/>
              </a:rPr>
              <a:t>Licence</a:t>
            </a:r>
            <a:r>
              <a:rPr lang="en-US" sz="1600" dirty="0" smtClean="0">
                <a:latin typeface="+mj-lt"/>
              </a:rPr>
              <a:t> issued by a government agency as collateral. </a:t>
            </a:r>
          </a:p>
          <a:p>
            <a:pPr marL="519113" lvl="2" indent="-236538" algn="just"/>
            <a:r>
              <a:rPr lang="en-US" sz="1600" dirty="0" smtClean="0">
                <a:latin typeface="+mj-lt"/>
              </a:rPr>
              <a:t>The institutions to ensure adequate insurance coverage against all potential risks applicable to the project. </a:t>
            </a:r>
          </a:p>
          <a:p>
            <a:pPr marL="519113" lvl="2" indent="-236538" algn="just"/>
            <a:r>
              <a:rPr lang="en-US" sz="1600" dirty="0" smtClean="0">
                <a:latin typeface="+mj-lt"/>
              </a:rPr>
              <a:t>At no point shall the bank’s exposure to the risk exceed the bank’s equity, and the exposure availed by any borrower shall also not exceed 10 times the borrower’s equity.</a:t>
            </a:r>
            <a:endParaRPr lang="en-US" sz="1600" dirty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24132E84-3026-4A30-9FAF-7D932DB3C64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3250"/>
            <a:ext cx="7467600" cy="653462"/>
          </a:xfrm>
        </p:spPr>
        <p:txBody>
          <a:bodyPr vert="horz" anchor="b">
            <a:no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SBP Guidelines- What is an Infrastructure?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24132E84-3026-4A30-9FAF-7D932DB3C64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28596" y="836712"/>
            <a:ext cx="821537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Calibri" pitchFamily="34" charset="0"/>
              </a:rPr>
              <a:t>Infrastructure Project means one of the followings: 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en-US" dirty="0" smtClean="0">
                <a:latin typeface="Calibri" pitchFamily="34" charset="0"/>
              </a:rPr>
              <a:t>A road, including toll road, fly over, bridge project.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en-US" dirty="0" smtClean="0">
                <a:latin typeface="Calibri" pitchFamily="34" charset="0"/>
              </a:rPr>
              <a:t>A mass transit, urban bus, urban rail project.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en-US" dirty="0" smtClean="0">
                <a:latin typeface="Calibri" pitchFamily="34" charset="0"/>
              </a:rPr>
              <a:t>A rail-bed, stations system, rail freight, passenger services project.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en-US" dirty="0" smtClean="0">
                <a:latin typeface="Calibri" pitchFamily="34" charset="0"/>
              </a:rPr>
              <a:t>A telecommunication local services, long distance and value added project.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en-US" dirty="0" smtClean="0">
                <a:latin typeface="Calibri" pitchFamily="34" charset="0"/>
              </a:rPr>
              <a:t>A power generation project.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en-US" dirty="0" smtClean="0">
                <a:latin typeface="Calibri" pitchFamily="34" charset="0"/>
              </a:rPr>
              <a:t>A power transmission or distribution project by laying a network of new transmission or distribution lines.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en-US" dirty="0" smtClean="0">
                <a:latin typeface="Calibri" pitchFamily="34" charset="0"/>
              </a:rPr>
              <a:t>A natural gas exploration and distribution project.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en-US" dirty="0" smtClean="0">
                <a:latin typeface="Calibri" pitchFamily="34" charset="0"/>
              </a:rPr>
              <a:t>An LPG extraction, distribution and marketing project.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en-US" dirty="0" smtClean="0">
                <a:latin typeface="Calibri" pitchFamily="34" charset="0"/>
              </a:rPr>
              <a:t>An LPG import terminal, distribution and marketing project.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en-US" dirty="0" smtClean="0">
                <a:latin typeface="Calibri" pitchFamily="34" charset="0"/>
              </a:rPr>
              <a:t>An LNG (Liquefied Natural Gas) terminal, distribution and marketing project.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en-US" dirty="0" smtClean="0">
                <a:latin typeface="Calibri" pitchFamily="34" charset="0"/>
              </a:rPr>
              <a:t>A water supply, irrigation, water treatment system, sanitation and sewerage system or solid waste management system project.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en-US" dirty="0" smtClean="0">
                <a:latin typeface="Calibri" pitchFamily="34" charset="0"/>
              </a:rPr>
              <a:t>A dam, barrage, canal project.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en-US" dirty="0" smtClean="0">
                <a:latin typeface="Calibri" pitchFamily="34" charset="0"/>
              </a:rPr>
              <a:t>A primary and secondary irrigation, tertiary (on-farm) irrigation project.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en-US" dirty="0" smtClean="0">
                <a:latin typeface="Calibri" pitchFamily="34" charset="0"/>
              </a:rPr>
              <a:t>A port, channel dredging, shipping, inland waterway, container terminals project.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en-US" dirty="0" smtClean="0">
                <a:latin typeface="Calibri" pitchFamily="34" charset="0"/>
              </a:rPr>
              <a:t>An airport.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en-US" dirty="0" smtClean="0">
                <a:latin typeface="Calibri" pitchFamily="34" charset="0"/>
              </a:rPr>
              <a:t>A petroleum extraction, refinery, pipeline project.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en-US" dirty="0" smtClean="0">
                <a:latin typeface="Calibri" pitchFamily="34" charset="0"/>
              </a:rPr>
              <a:t>Any other infrastructure project of similar nature, notified by SBP.</a:t>
            </a:r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7467600" cy="725470"/>
          </a:xfrm>
        </p:spPr>
        <p:txBody>
          <a:bodyPr vert="horz" anchor="b">
            <a:noAutofit/>
          </a:bodyPr>
          <a:lstStyle/>
          <a:p>
            <a:pPr algn="ctr"/>
            <a:r>
              <a:rPr lang="en-US" sz="2000" dirty="0" smtClean="0">
                <a:solidFill>
                  <a:srgbClr val="00B0F0"/>
                </a:solidFill>
                <a:ea typeface="Times New Roman"/>
                <a:cs typeface="Arial"/>
              </a:rPr>
              <a:t>Infrastructure Project Financing Profile- Trends (Amount in Rs. Billions)</a:t>
            </a:r>
            <a:endParaRPr lang="en-US" sz="2000" b="1" dirty="0" smtClean="0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24132E84-3026-4A30-9FAF-7D932DB3C64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Project &amp; Structured Finance</a:t>
            </a:r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00034" y="1643050"/>
          <a:ext cx="7715305" cy="4000528"/>
        </p:xfrm>
        <a:graphic>
          <a:graphicData uri="http://schemas.openxmlformats.org/drawingml/2006/table">
            <a:tbl>
              <a:tblPr/>
              <a:tblGrid>
                <a:gridCol w="2058650"/>
                <a:gridCol w="1390981"/>
                <a:gridCol w="1020052"/>
                <a:gridCol w="1112785"/>
                <a:gridCol w="1020052"/>
                <a:gridCol w="1112785"/>
              </a:tblGrid>
              <a:tr h="367988"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Infrastructure </a:t>
                      </a:r>
                      <a:r>
                        <a:rPr lang="en-US" sz="1600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Project Financing Profile- Trends (Amount in Rs. Billions)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808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798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Description 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Dec-08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Arial"/>
                        </a:rPr>
                        <a:t>Dec-09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Arial"/>
                        </a:rPr>
                        <a:t>Dec-10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Arial"/>
                        </a:rPr>
                        <a:t>Dec-11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Arial"/>
                        </a:rPr>
                        <a:t>Dec-12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</a:tr>
              <a:tr h="63214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Total Sanctioned 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Amount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459.6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496.5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520.3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482.6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493.5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214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Amount Disbursed (Cumulative)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203.2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251.1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349.0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356.2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356.3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</a:tr>
              <a:tr h="63214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Amount 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Outstanding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234.4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275.9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298.5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265.5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289.3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214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No of Projects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(Cumulative)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Arial"/>
                        </a:rPr>
                        <a:t>291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311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338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337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364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</a:tr>
              <a:tr h="36798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NPLs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1.3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8.2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10.4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17.1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17.5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988">
                <a:tc gridSpan="6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*Cumulative Number of projects is the total number of projects less the matured ones.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39784"/>
          </a:xfrm>
        </p:spPr>
        <p:txBody>
          <a:bodyPr vert="horz" anchor="b">
            <a:noAutofit/>
          </a:bodyPr>
          <a:lstStyle/>
          <a:p>
            <a:r>
              <a:rPr lang="en-US" sz="2400" dirty="0" smtClean="0">
                <a:solidFill>
                  <a:srgbClr val="00B0F0"/>
                </a:solidFill>
                <a:ea typeface="Times New Roman"/>
                <a:cs typeface="Arial"/>
              </a:rPr>
              <a:t>Total Number of Infrastructure Projects- Sector Wise</a:t>
            </a:r>
            <a:endParaRPr lang="en-US" sz="2400" b="1" dirty="0" smtClean="0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24132E84-3026-4A30-9FAF-7D932DB3C64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Project &amp; Structured Finance</a:t>
            </a:r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71472" y="1428732"/>
          <a:ext cx="7500991" cy="4572032"/>
        </p:xfrm>
        <a:graphic>
          <a:graphicData uri="http://schemas.openxmlformats.org/drawingml/2006/table">
            <a:tbl>
              <a:tblPr/>
              <a:tblGrid>
                <a:gridCol w="3353740"/>
                <a:gridCol w="849939"/>
                <a:gridCol w="849939"/>
                <a:gridCol w="849939"/>
                <a:gridCol w="849939"/>
                <a:gridCol w="747495"/>
              </a:tblGrid>
              <a:tr h="334696"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808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46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Sectors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Dec-08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Dec-09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Dec-10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Dec-11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Dec-12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</a:tr>
              <a:tr h="3346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Arial"/>
                        </a:rPr>
                        <a:t>Telecom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55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54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56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56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56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6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Arial"/>
                        </a:rPr>
                        <a:t>Power Generation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99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118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145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154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178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</a:tr>
              <a:tr h="3346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Power Transmission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28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36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32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29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20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6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Petroleum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21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21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25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24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24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</a:tr>
              <a:tr h="3346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LPG Extract. Dist.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9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7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6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LPG Import &amp; Dist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/>
                          <a:ea typeface="Times New Roman"/>
                          <a:cs typeface="Arial"/>
                        </a:rPr>
                        <a:t>2</a:t>
                      </a:r>
                      <a:r>
                        <a:rPr lang="en-US" sz="1600" dirty="0" smtClean="0">
                          <a:latin typeface="Calibri"/>
                        </a:rPr>
                        <a:t> </a:t>
                      </a:r>
                      <a:endParaRPr lang="en-US" sz="1600" dirty="0">
                        <a:latin typeface="Calibri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</a:tr>
              <a:tr h="3346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Oil &amp; Gas Exploration/Distr.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27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25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23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19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11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6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Road, Bridge, Flyover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19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18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18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20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36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</a:tr>
              <a:tr h="3346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Water Supply, Sanitation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6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Any other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25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26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27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26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28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</a:tr>
              <a:tr h="3346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Total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291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311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338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Arial"/>
                        </a:rPr>
                        <a:t>337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Arial"/>
                        </a:rPr>
                        <a:t>364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17" marR="49617" marT="0" marB="0">
                    <a:lnL>
                      <a:noFill/>
                    </a:lnL>
                    <a:lnR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998538" y="65088"/>
            <a:ext cx="25447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anchor="b">
            <a:noAutofit/>
          </a:bodyPr>
          <a:lstStyle/>
          <a:p>
            <a:r>
              <a:rPr lang="en-US" sz="2400" b="1" dirty="0" smtClean="0">
                <a:ea typeface="Times New Roman"/>
                <a:cs typeface="Arial"/>
              </a:rPr>
              <a:t>Amount Outstanding- Sector Wise ( in Billions)</a:t>
            </a:r>
            <a:r>
              <a:rPr lang="en-US" sz="2800" dirty="0" smtClean="0">
                <a:ea typeface="Calibri"/>
                <a:cs typeface="Times New Roman"/>
              </a:rPr>
              <a:t/>
            </a:r>
            <a:br>
              <a:rPr lang="en-US" sz="2800" dirty="0" smtClean="0">
                <a:ea typeface="Calibri"/>
                <a:cs typeface="Times New Roman"/>
              </a:rPr>
            </a:br>
            <a:endParaRPr lang="en-US" sz="2400" b="1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24132E84-3026-4A30-9FAF-7D932DB3C64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Project &amp; Structured Finance</a:t>
            </a:r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28596" y="1214424"/>
          <a:ext cx="7500991" cy="5071233"/>
        </p:xfrm>
        <a:graphic>
          <a:graphicData uri="http://schemas.openxmlformats.org/drawingml/2006/table">
            <a:tbl>
              <a:tblPr/>
              <a:tblGrid>
                <a:gridCol w="2271601"/>
                <a:gridCol w="1045536"/>
                <a:gridCol w="1045536"/>
                <a:gridCol w="1045536"/>
                <a:gridCol w="1045536"/>
                <a:gridCol w="1047246"/>
              </a:tblGrid>
              <a:tr h="355944"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808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28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Arial"/>
                        </a:rPr>
                        <a:t>Sectors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Dec-08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Dec-09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Dec-10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Dec-11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Dec-12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</a:tr>
              <a:tr h="3728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Telecom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47.9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48.3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50.3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42.0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48.2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8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Power Generation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95.3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136.4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180.4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160.7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176.2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</a:tr>
              <a:tr h="3728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Power Transmission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33.5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46.3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30.5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26.4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21.5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8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Petroleum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29.0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16.8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10.8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12.6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12.9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</a:tr>
              <a:tr h="3728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LPG Extraction/Dist.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1.3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0.9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0.7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0.5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0.9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8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LPG Import &amp; Dist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0.3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0.2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0.2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0.1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0.5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</a:tr>
              <a:tr h="6134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Oil &amp; Gas Exploration/Distr.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9.3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8.8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6.1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4.8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4.4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8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Road, Bridge, Flyover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8.6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7.0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6.3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6.3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6.2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</a:tr>
              <a:tr h="3728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Water Supply, Sanitation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0.4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0.4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0.4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0.4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0.4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8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Any other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8.9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10.8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12.9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11.7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Arial"/>
                        </a:rPr>
                        <a:t>18.0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5"/>
                    </a:solidFill>
                  </a:tcPr>
                </a:tc>
              </a:tr>
              <a:tr h="3728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Times New Roman"/>
                          <a:cs typeface="Arial"/>
                        </a:rPr>
                        <a:t>Total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Times New Roman"/>
                          <a:cs typeface="Arial"/>
                        </a:rPr>
                        <a:t>234.4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Times New Roman"/>
                          <a:cs typeface="Arial"/>
                        </a:rPr>
                        <a:t>275.9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Times New Roman"/>
                          <a:cs typeface="Arial"/>
                        </a:rPr>
                        <a:t>298.5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Times New Roman"/>
                          <a:cs typeface="Arial"/>
                        </a:rPr>
                        <a:t>265.5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Times New Roman"/>
                          <a:cs typeface="Arial"/>
                        </a:rPr>
                        <a:t>289.3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AA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 vert="horz" anchor="b">
            <a:noAutofit/>
          </a:bodyPr>
          <a:lstStyle/>
          <a:p>
            <a:r>
              <a:rPr lang="en-US" sz="2400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iipf</a:t>
            </a:r>
            <a:endParaRPr lang="en-US" sz="2400" b="1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24132E84-3026-4A30-9FAF-7D932DB3C64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Project &amp; Structured Finance</a:t>
            </a:r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42910" y="1285860"/>
          <a:ext cx="7215238" cy="2571956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577863"/>
                <a:gridCol w="917139"/>
                <a:gridCol w="1038240"/>
                <a:gridCol w="1020501"/>
                <a:gridCol w="847717"/>
                <a:gridCol w="813778"/>
              </a:tblGrid>
              <a:tr h="337136"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 </a:t>
                      </a:r>
                      <a:r>
                        <a:rPr lang="en-US" sz="1400" dirty="0" err="1"/>
                        <a:t>Sectoral</a:t>
                      </a:r>
                      <a:r>
                        <a:rPr lang="en-US" sz="1400" dirty="0"/>
                        <a:t> Trends -  Outstanding Finance (Rs. Millions)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696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Sectors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Dec-12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/>
                        <a:t>Dec-11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/>
                        <a:t>Dec-10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/>
                        <a:t>Dec-09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/>
                        <a:t>Dec-08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696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Power Generation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/>
                        <a:t>   4,350 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/>
                        <a:t>      4,668 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/>
                        <a:t>     4,630 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/>
                        <a:t>  2,688 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/>
                        <a:t> 1,361 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696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Oil &amp; Gas Exploration and Distr.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/>
                        <a:t> 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/>
                        <a:t>              3 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/>
                        <a:t>         200 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/>
                        <a:t>      500 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/>
                        <a:t>     500 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696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Shipping/Container Terminals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/>
                        <a:t> 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/>
                        <a:t> 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/>
                        <a:t>           10 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/>
                        <a:t>        10 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/>
                        <a:t>       10 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696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Total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/>
                        <a:t>   4,350 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/>
                        <a:t>      4,671 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/>
                        <a:t>     4,840 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/>
                        <a:t>  3,198 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 1,871 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42910" y="4000503"/>
          <a:ext cx="7286675" cy="2085256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018627"/>
                <a:gridCol w="1025273"/>
                <a:gridCol w="1077431"/>
                <a:gridCol w="1077431"/>
                <a:gridCol w="1077431"/>
                <a:gridCol w="1010482"/>
              </a:tblGrid>
              <a:tr h="348037"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Banking </a:t>
                      </a:r>
                      <a:r>
                        <a:rPr lang="en-US" sz="1600" dirty="0"/>
                        <a:t>Sector wise Trends -  Outstanding Finance (Rs. Millions)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 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</a:tr>
              <a:tr h="34507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Category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Dec-12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Dec-11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Dec-10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Dec-09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Dec-08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80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Private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616.8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692.4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695.0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635.0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350.0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80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Islamic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2,979.6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3,182.6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3,177.1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1,744.8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1,011.0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80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DFIs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753.2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795.8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967.7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818.0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510.0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80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Total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4,350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4,671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4,840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3,198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1,871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Group Photo: 		11:00 (Near Lift Lobby </a:t>
            </a:r>
            <a:r>
              <a:rPr lang="en-US" smtClean="0"/>
              <a:t>Ground Floor </a:t>
            </a:r>
            <a:r>
              <a:rPr lang="en-US" dirty="0" smtClean="0"/>
              <a:t>)</a:t>
            </a:r>
          </a:p>
          <a:p>
            <a:r>
              <a:rPr lang="en-US" dirty="0" smtClean="0"/>
              <a:t>Tea Break:			11:15-11:30</a:t>
            </a:r>
          </a:p>
          <a:p>
            <a:r>
              <a:rPr lang="en-US" dirty="0" smtClean="0"/>
              <a:t>Lunch +Prayer Break: 	1:30 to 2:30</a:t>
            </a:r>
          </a:p>
          <a:p>
            <a:r>
              <a:rPr lang="en-US" dirty="0" smtClean="0"/>
              <a:t>Evening Tea: 		3:30 to 03:45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7438</TotalTime>
  <Words>906</Words>
  <Application>Microsoft Office PowerPoint</Application>
  <PresentationFormat>On-screen Show (4:3)</PresentationFormat>
  <Paragraphs>312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Oriel</vt:lpstr>
      <vt:lpstr>Infrastructure Project Finance</vt:lpstr>
      <vt:lpstr>Infrastructure Financing – SBP Efforts</vt:lpstr>
      <vt:lpstr>SBP Guidelines/Regulatory Framework - History</vt:lpstr>
      <vt:lpstr>SBP Guidelines- What is an Infrastructure?</vt:lpstr>
      <vt:lpstr>Infrastructure Project Financing Profile- Trends (Amount in Rs. Billions)</vt:lpstr>
      <vt:lpstr>Total Number of Infrastructure Projects- Sector Wise</vt:lpstr>
      <vt:lpstr>Amount Outstanding- Sector Wise ( in Billions) </vt:lpstr>
      <vt:lpstr>iipf</vt:lpstr>
      <vt:lpstr>Program Details</vt:lpstr>
      <vt:lpstr>Thank You</vt:lpstr>
    </vt:vector>
  </TitlesOfParts>
  <Company>ubl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By: Karim Alam</dc:creator>
  <cp:lastModifiedBy>user</cp:lastModifiedBy>
  <cp:revision>774</cp:revision>
  <cp:lastPrinted>2011-10-11T07:40:53Z</cp:lastPrinted>
  <dcterms:created xsi:type="dcterms:W3CDTF">2008-09-25T05:50:49Z</dcterms:created>
  <dcterms:modified xsi:type="dcterms:W3CDTF">2013-05-21T04:27:15Z</dcterms:modified>
</cp:coreProperties>
</file>